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svg" ContentType="image/svg+xml"/>
  <Override PartName="/ppt/media/image10.svg" ContentType="image/svg+xml"/>
  <Override PartName="/ppt/media/image1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3"/>
    <p:sldId id="262" r:id="rId4"/>
    <p:sldId id="276" r:id="rId5"/>
    <p:sldId id="263" r:id="rId6"/>
    <p:sldId id="264" r:id="rId7"/>
  </p:sldIdLst>
  <p:sldSz cx="18288000" cy="10287000"/>
  <p:notesSz cx="6858000" cy="9144000"/>
  <p:embeddedFontLst>
    <p:embeddedFont>
      <p:font typeface="Calibri" panose="020F050202020403020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FFE5E5"/>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50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font" Target="fonts/font4.fntdata"/><Relationship Id="rId13" Type="http://schemas.openxmlformats.org/officeDocument/2006/relationships/font" Target="fonts/font3.fntdata"/><Relationship Id="rId12" Type="http://schemas.openxmlformats.org/officeDocument/2006/relationships/font" Target="fonts/font2.fntdata"/><Relationship Id="rId11" Type="http://schemas.openxmlformats.org/officeDocument/2006/relationships/font" Target="fonts/font1.fntdata"/><Relationship Id="rId10" Type="http://schemas.openxmlformats.org/officeDocument/2006/relationships/tableStyles" Target="tableStyle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5.png"/><Relationship Id="rId2" Type="http://schemas.openxmlformats.org/officeDocument/2006/relationships/image" Target="../media/image1.sv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svg"/><Relationship Id="rId3"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2.png"/><Relationship Id="rId4" Type="http://schemas.openxmlformats.org/officeDocument/2006/relationships/image" Target="../media/image10.svg"/><Relationship Id="rId3" Type="http://schemas.openxmlformats.org/officeDocument/2006/relationships/image" Target="../media/image11.png"/><Relationship Id="rId2" Type="http://schemas.openxmlformats.org/officeDocument/2006/relationships/image" Target="../media/image9.sv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4" name="Picture 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082745">
            <a:off x="-1472006" y="7439205"/>
            <a:ext cx="5248259" cy="5695590"/>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99379">
            <a:off x="14533923" y="-1139321"/>
            <a:ext cx="5091243" cy="433604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42255" y="6287061"/>
            <a:ext cx="2904387" cy="445866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21503" y="-393211"/>
            <a:ext cx="6147254" cy="2078889"/>
          </a:xfrm>
          <a:prstGeom prst="rect">
            <a:avLst/>
          </a:prstGeom>
        </p:spPr>
      </p:pic>
      <p:grpSp>
        <p:nvGrpSpPr>
          <p:cNvPr id="9" name="Group 8"/>
          <p:cNvGrpSpPr/>
          <p:nvPr/>
        </p:nvGrpSpPr>
        <p:grpSpPr>
          <a:xfrm>
            <a:off x="1790700" y="1477817"/>
            <a:ext cx="14706600" cy="2020712"/>
            <a:chOff x="8913985" y="1311872"/>
            <a:chExt cx="8080029" cy="2377162"/>
          </a:xfrm>
          <a:effectLst>
            <a:glow rad="228600">
              <a:schemeClr val="accent2">
                <a:satMod val="175000"/>
                <a:alpha val="40000"/>
              </a:schemeClr>
            </a:glow>
          </a:effectLst>
          <a:scene3d>
            <a:camera prst="orthographicFront">
              <a:rot lat="0" lon="0" rev="0"/>
            </a:camera>
            <a:lightRig rig="balanced" dir="t">
              <a:rot lat="0" lon="0" rev="8700000"/>
            </a:lightRig>
          </a:scene3d>
        </p:grpSpPr>
        <p:grpSp>
          <p:nvGrpSpPr>
            <p:cNvPr id="10" name="Group 5"/>
            <p:cNvGrpSpPr/>
            <p:nvPr/>
          </p:nvGrpSpPr>
          <p:grpSpPr>
            <a:xfrm>
              <a:off x="8913985" y="1311872"/>
              <a:ext cx="8080029" cy="2377162"/>
              <a:chOff x="0" y="0"/>
              <a:chExt cx="14423829" cy="4243521"/>
            </a:xfrm>
          </p:grpSpPr>
          <p:sp>
            <p:nvSpPr>
              <p:cNvPr id="12" name="Freeform 6"/>
              <p:cNvSpPr/>
              <p:nvPr/>
            </p:nvSpPr>
            <p:spPr>
              <a:xfrm>
                <a:off x="0" y="0"/>
                <a:ext cx="14423828" cy="4243521"/>
              </a:xfrm>
              <a:custGeom>
                <a:avLst/>
                <a:gdLst/>
                <a:ahLst/>
                <a:cxnLst/>
                <a:rect l="l" t="t" r="r" b="b"/>
                <a:pathLst>
                  <a:path w="14423828" h="4243521">
                    <a:moveTo>
                      <a:pt x="14119028" y="0"/>
                    </a:moveTo>
                    <a:lnTo>
                      <a:pt x="304800" y="0"/>
                    </a:lnTo>
                    <a:cubicBezTo>
                      <a:pt x="135890" y="0"/>
                      <a:pt x="0" y="135890"/>
                      <a:pt x="0" y="304800"/>
                    </a:cubicBezTo>
                    <a:lnTo>
                      <a:pt x="0" y="3938721"/>
                    </a:lnTo>
                    <a:cubicBezTo>
                      <a:pt x="0" y="4107631"/>
                      <a:pt x="135890" y="4243521"/>
                      <a:pt x="304800" y="4243521"/>
                    </a:cubicBezTo>
                    <a:lnTo>
                      <a:pt x="14119028" y="4243521"/>
                    </a:lnTo>
                    <a:cubicBezTo>
                      <a:pt x="14287939" y="4243521"/>
                      <a:pt x="14423828" y="4107631"/>
                      <a:pt x="14423828" y="3938721"/>
                    </a:cubicBezTo>
                    <a:lnTo>
                      <a:pt x="14423828" y="304800"/>
                    </a:lnTo>
                    <a:cubicBezTo>
                      <a:pt x="14423828" y="135890"/>
                      <a:pt x="14287939" y="0"/>
                      <a:pt x="14119028" y="0"/>
                    </a:cubicBezTo>
                    <a:close/>
                  </a:path>
                </a:pathLst>
              </a:custGeom>
              <a:solidFill>
                <a:srgbClr val="F1D1C7"/>
              </a:solidFill>
              <a:ln w="38100">
                <a:solidFill>
                  <a:schemeClr val="accent6">
                    <a:lumMod val="50000"/>
                  </a:schemeClr>
                </a:solidFill>
              </a:ln>
              <a:effectLst>
                <a:outerShdw blurRad="44450" dist="27940" dir="5400000" algn="ctr">
                  <a:srgbClr val="000000">
                    <a:alpha val="32000"/>
                  </a:srgbClr>
                </a:outerShdw>
              </a:effectLst>
              <a:sp3d>
                <a:bevelT w="190500" h="38100"/>
              </a:sp3d>
            </p:spPr>
          </p:sp>
        </p:grpSp>
        <p:sp>
          <p:nvSpPr>
            <p:cNvPr id="11" name="Rectangle 10"/>
            <p:cNvSpPr/>
            <p:nvPr/>
          </p:nvSpPr>
          <p:spPr>
            <a:xfrm>
              <a:off x="8913985" y="1599934"/>
              <a:ext cx="8080028" cy="1869759"/>
            </a:xfrm>
            <a:prstGeom prst="rect">
              <a:avLst/>
            </a:prstGeom>
            <a:noFill/>
            <a:ln w="38100">
              <a:solidFill>
                <a:schemeClr val="accent6">
                  <a:lumMod val="50000"/>
                </a:schemeClr>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sng"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rPr>
                <a:t>Bài 5. </a:t>
              </a:r>
              <a:r>
                <a:rPr kumimoji="0" lang="en-US" sz="5400" b="1" i="0" u="none"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rPr>
                <a:t>PHONG TRÀO CẢI CÁCH TÔN GIÁO</a:t>
              </a:r>
              <a:endParaRPr kumimoji="0" lang="en-US" sz="5400" b="1" i="0" u="none"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400">
                  <a:solidFill>
                    <a:schemeClr val="accent6">
                      <a:lumMod val="50000"/>
                    </a:schemeClr>
                  </a:solidFill>
                  <a:latin typeface="Arial" panose="020B0604020202020204" pitchFamily="34" charset="0"/>
                  <a:cs typeface="Arial" panose="020B0604020202020204" pitchFamily="34" charset="0"/>
                </a:rPr>
                <a:t>(1 tiết)</a:t>
              </a:r>
              <a:endParaRPr kumimoji="0" lang="en-US" sz="4400" i="0" u="none" strike="noStrike" kern="1200" cap="none" spc="0" normalizeH="0" baseline="0" noProof="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p:grpSp>
      <p:sp>
        <p:nvSpPr>
          <p:cNvPr id="13" name="Rectangle: Beveled 12"/>
          <p:cNvSpPr/>
          <p:nvPr/>
        </p:nvSpPr>
        <p:spPr>
          <a:xfrm>
            <a:off x="2590261" y="4292535"/>
            <a:ext cx="13106939" cy="1994526"/>
          </a:xfrm>
          <a:prstGeom prst="bevel">
            <a:avLst/>
          </a:prstGeom>
          <a:solidFill>
            <a:schemeClr val="accent1">
              <a:lumMod val="20000"/>
              <a:lumOff val="8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700" b="1">
                <a:solidFill>
                  <a:srgbClr val="FF0000"/>
                </a:solidFill>
                <a:latin typeface="Arial" panose="020B0604020202020204" pitchFamily="34" charset="0"/>
                <a:cs typeface="Arial" panose="020B0604020202020204" pitchFamily="34" charset="0"/>
              </a:rPr>
              <a:t>1. Nguyên nhân của phong trào Cải cách tôn giáo.</a:t>
            </a:r>
            <a:endParaRPr lang="en-US" sz="4700" b="1">
              <a:solidFill>
                <a:srgbClr val="FF0000"/>
              </a:solidFill>
              <a:latin typeface="Arial" panose="020B0604020202020204" pitchFamily="34" charset="0"/>
              <a:cs typeface="Arial" panose="020B0604020202020204" pitchFamily="34" charset="0"/>
            </a:endParaRPr>
          </a:p>
        </p:txBody>
      </p:sp>
      <p:sp>
        <p:nvSpPr>
          <p:cNvPr id="14" name="Rectangle: Beveled 13"/>
          <p:cNvSpPr/>
          <p:nvPr/>
        </p:nvSpPr>
        <p:spPr>
          <a:xfrm>
            <a:off x="2590261" y="6734913"/>
            <a:ext cx="13106939" cy="2099626"/>
          </a:xfrm>
          <a:prstGeom prst="bevel">
            <a:avLst/>
          </a:prstGeom>
          <a:solidFill>
            <a:schemeClr val="accent1">
              <a:lumMod val="20000"/>
              <a:lumOff val="8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700" b="1">
                <a:solidFill>
                  <a:srgbClr val="FF0000"/>
                </a:solidFill>
                <a:latin typeface="Arial" panose="020B0604020202020204" pitchFamily="34" charset="0"/>
                <a:cs typeface="Arial" panose="020B0604020202020204" pitchFamily="34" charset="0"/>
              </a:rPr>
              <a:t>2. Nội dung và tác động của cải cách tôn giáo đối với xã hội Tây Âu.</a:t>
            </a:r>
            <a:endParaRPr lang="en-US" sz="4700" b="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5" name="Group 5"/>
          <p:cNvGrpSpPr/>
          <p:nvPr/>
        </p:nvGrpSpPr>
        <p:grpSpPr>
          <a:xfrm>
            <a:off x="8913985" y="1295681"/>
            <a:ext cx="8080029" cy="7692952"/>
            <a:chOff x="0" y="0"/>
            <a:chExt cx="14423829" cy="13732850"/>
          </a:xfrm>
        </p:grpSpPr>
        <p:sp>
          <p:nvSpPr>
            <p:cNvPr id="6" name="Freeform 6"/>
            <p:cNvSpPr/>
            <p:nvPr/>
          </p:nvSpPr>
          <p:spPr>
            <a:xfrm>
              <a:off x="0" y="0"/>
              <a:ext cx="14423828" cy="13732850"/>
            </a:xfrm>
            <a:custGeom>
              <a:avLst/>
              <a:gdLst/>
              <a:ahLst/>
              <a:cxnLst/>
              <a:rect l="l" t="t" r="r" b="b"/>
              <a:pathLst>
                <a:path w="14423828" h="13732850">
                  <a:moveTo>
                    <a:pt x="14119028" y="0"/>
                  </a:moveTo>
                  <a:lnTo>
                    <a:pt x="304800" y="0"/>
                  </a:lnTo>
                  <a:cubicBezTo>
                    <a:pt x="135890" y="0"/>
                    <a:pt x="0" y="135890"/>
                    <a:pt x="0" y="304800"/>
                  </a:cubicBezTo>
                  <a:lnTo>
                    <a:pt x="0" y="13428050"/>
                  </a:lnTo>
                  <a:cubicBezTo>
                    <a:pt x="0" y="13596959"/>
                    <a:pt x="135890" y="13732850"/>
                    <a:pt x="304800" y="13732850"/>
                  </a:cubicBezTo>
                  <a:lnTo>
                    <a:pt x="14119028" y="13732850"/>
                  </a:lnTo>
                  <a:cubicBezTo>
                    <a:pt x="14287939" y="13732850"/>
                    <a:pt x="14423828" y="13596959"/>
                    <a:pt x="14423828" y="13428050"/>
                  </a:cubicBezTo>
                  <a:lnTo>
                    <a:pt x="14423828" y="304800"/>
                  </a:lnTo>
                  <a:cubicBezTo>
                    <a:pt x="14423828" y="135890"/>
                    <a:pt x="14287939" y="0"/>
                    <a:pt x="14119028" y="0"/>
                  </a:cubicBezTo>
                  <a:close/>
                </a:path>
              </a:pathLst>
            </a:custGeom>
            <a:solidFill>
              <a:srgbClr val="F1D1C7"/>
            </a:solidFill>
          </p:spPr>
        </p:sp>
      </p:grpSp>
      <p:pic>
        <p:nvPicPr>
          <p:cNvPr id="8" name="Picture 8"/>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6483644">
            <a:off x="-1472006" y="7686855"/>
            <a:ext cx="5248259" cy="569559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6261" y="895350"/>
            <a:ext cx="3472856" cy="207739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512538">
            <a:off x="431295" y="7797841"/>
            <a:ext cx="2192023" cy="3803194"/>
          </a:xfrm>
          <a:prstGeom prst="rect">
            <a:avLst/>
          </a:prstGeom>
        </p:spPr>
      </p:pic>
      <p:sp>
        <p:nvSpPr>
          <p:cNvPr id="10" name="Rectangle: Rounded Corners 9"/>
          <p:cNvSpPr/>
          <p:nvPr/>
        </p:nvSpPr>
        <p:spPr>
          <a:xfrm>
            <a:off x="220551" y="266700"/>
            <a:ext cx="16840200" cy="1447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solidFill>
                  <a:srgbClr val="FF0000"/>
                </a:solidFill>
                <a:latin typeface="Arial" panose="020B0604020202020204" pitchFamily="34" charset="0"/>
                <a:cs typeface="Arial" panose="020B0604020202020204" pitchFamily="34" charset="0"/>
              </a:rPr>
              <a:t>2. Nội dung và tác động của cải cách tôn giáo đối với xã hội Tây Âu.</a:t>
            </a:r>
            <a:endParaRPr lang="en-US" sz="4400" b="1">
              <a:solidFill>
                <a:srgbClr val="FF0000"/>
              </a:solidFill>
              <a:latin typeface="Arial" panose="020B0604020202020204" pitchFamily="34" charset="0"/>
              <a:cs typeface="Arial" panose="020B0604020202020204" pitchFamily="34" charset="0"/>
            </a:endParaRPr>
          </a:p>
        </p:txBody>
      </p:sp>
      <p:sp>
        <p:nvSpPr>
          <p:cNvPr id="11" name="Rectangle: Rounded Corners 10"/>
          <p:cNvSpPr/>
          <p:nvPr/>
        </p:nvSpPr>
        <p:spPr>
          <a:xfrm>
            <a:off x="10820400" y="1934049"/>
            <a:ext cx="7010400" cy="724805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CC"/>
                </a:solidFill>
                <a:latin typeface="Arial" panose="020B0604020202020204" pitchFamily="34" charset="0"/>
                <a:cs typeface="Arial" panose="020B0604020202020204" pitchFamily="34" charset="0"/>
              </a:rPr>
              <a:t>Phong trào cải cách tôn giáo diễn ra ở khắp các nước Tây Âu. Đi đầu  là Đức, Thụy Sĩ, sau đó đến Bỉ, Hà Lan, Pháp, Anh. Tiêu biểu là cuộc Cải cách tôn giáo của Mác-tin Lu-thơ ở Đức và của Giăng Can-vanh ở Thụy Sĩ</a:t>
            </a:r>
            <a:endParaRPr lang="en-US" sz="4400">
              <a:solidFill>
                <a:srgbClr val="0000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7"/>
          <a:stretch>
            <a:fillRect/>
          </a:stretch>
        </p:blipFill>
        <p:spPr>
          <a:xfrm>
            <a:off x="227924" y="1961176"/>
            <a:ext cx="10192349" cy="7692951"/>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ectangle: Rounded Corners 9"/>
          <p:cNvSpPr/>
          <p:nvPr/>
        </p:nvSpPr>
        <p:spPr>
          <a:xfrm>
            <a:off x="220551" y="266700"/>
            <a:ext cx="16840200" cy="1447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sz="4400" b="1">
                <a:solidFill>
                  <a:srgbClr val="FF0000"/>
                </a:solidFill>
                <a:latin typeface="Arial" panose="020B0604020202020204" pitchFamily="34" charset="0"/>
                <a:cs typeface="Arial" panose="020B0604020202020204" pitchFamily="34" charset="0"/>
              </a:rPr>
              <a:t>2. Nội dung và tác động của cải cách tôn giáo đối với xã hội Tây Âu.</a:t>
            </a:r>
            <a:endParaRPr lang="en-US" sz="4400" b="1">
              <a:solidFill>
                <a:srgbClr val="FF0000"/>
              </a:solidFill>
              <a:latin typeface="Arial" panose="020B0604020202020204" pitchFamily="34" charset="0"/>
              <a:cs typeface="Arial" panose="020B0604020202020204" pitchFamily="34" charset="0"/>
            </a:endParaRPr>
          </a:p>
        </p:txBody>
      </p:sp>
      <p:sp>
        <p:nvSpPr>
          <p:cNvPr id="2" name="Text Box 1"/>
          <p:cNvSpPr txBox="1"/>
          <p:nvPr/>
        </p:nvSpPr>
        <p:spPr>
          <a:xfrm>
            <a:off x="3411220" y="3073400"/>
            <a:ext cx="309880" cy="368300"/>
          </a:xfrm>
          <a:prstGeom prst="rect">
            <a:avLst/>
          </a:prstGeom>
          <a:noFill/>
        </p:spPr>
        <p:txBody>
          <a:bodyPr wrap="none" rtlCol="0">
            <a:spAutoFit/>
          </a:bodyPr>
          <a:p>
            <a:endParaRPr lang="en-US"/>
          </a:p>
        </p:txBody>
      </p:sp>
      <p:sp>
        <p:nvSpPr>
          <p:cNvPr id="3" name="Cloud Callout 2"/>
          <p:cNvSpPr/>
          <p:nvPr/>
        </p:nvSpPr>
        <p:spPr>
          <a:xfrm>
            <a:off x="838200" y="2628900"/>
            <a:ext cx="7545070" cy="581850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3600" b="1">
                <a:solidFill>
                  <a:schemeClr val="tx1"/>
                </a:solidFill>
                <a:latin typeface="Arial" panose="020B0604020202020204" pitchFamily="34" charset="0"/>
                <a:cs typeface="Arial" panose="020B0604020202020204" pitchFamily="34" charset="0"/>
                <a:sym typeface="+mn-ea"/>
              </a:rPr>
              <a:t>Nội dung cơ bản của các cuộc cải cách </a:t>
            </a:r>
            <a:endParaRPr lang="en-US" sz="3600" b="1">
              <a:solidFill>
                <a:schemeClr val="tx1"/>
              </a:solidFill>
              <a:latin typeface="Arial" panose="020B0604020202020204" pitchFamily="34" charset="0"/>
              <a:cs typeface="Arial" panose="020B0604020202020204" pitchFamily="34" charset="0"/>
            </a:endParaRPr>
          </a:p>
          <a:p>
            <a:pPr algn="ctr"/>
            <a:r>
              <a:rPr lang="en-US" sz="3600" b="1">
                <a:solidFill>
                  <a:schemeClr val="tx1"/>
                </a:solidFill>
                <a:latin typeface="Arial" panose="020B0604020202020204" pitchFamily="34" charset="0"/>
                <a:cs typeface="Arial" panose="020B0604020202020204" pitchFamily="34" charset="0"/>
                <a:sym typeface="+mn-ea"/>
              </a:rPr>
              <a:t>tôn giáo là gì? Theo em, tư liệu 5.2 và 5.3 thể hiện nội dung nào của cải cách?</a:t>
            </a:r>
            <a:endParaRPr lang="en-US" sz="3600" b="1">
              <a:solidFill>
                <a:schemeClr val="tx1"/>
              </a:solidFill>
              <a:latin typeface="Arial" panose="020B0604020202020204" pitchFamily="34" charset="0"/>
              <a:cs typeface="Arial" panose="020B0604020202020204" pitchFamily="34" charset="0"/>
              <a:sym typeface="+mn-ea"/>
            </a:endParaRPr>
          </a:p>
        </p:txBody>
      </p:sp>
      <p:sp>
        <p:nvSpPr>
          <p:cNvPr id="4" name="Cloud Callout 3"/>
          <p:cNvSpPr/>
          <p:nvPr/>
        </p:nvSpPr>
        <p:spPr>
          <a:xfrm>
            <a:off x="9296400" y="2705100"/>
            <a:ext cx="7545070" cy="5818505"/>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3600" b="1">
                <a:solidFill>
                  <a:schemeClr val="tx1"/>
                </a:solidFill>
                <a:latin typeface="Arial" panose="020B0604020202020204" pitchFamily="34" charset="0"/>
                <a:cs typeface="Arial" panose="020B0604020202020204" pitchFamily="34" charset="0"/>
                <a:sym typeface="+mn-ea"/>
              </a:rPr>
              <a:t>Xã hội châu Âu đã có những thay đổi gì từ phong trào Cải cách tôn giáo</a:t>
            </a:r>
            <a:endParaRPr lang="en-US" sz="3600" b="1">
              <a:solidFill>
                <a:schemeClr val="tx1"/>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bldLvl="0" animBg="1"/>
      <p:bldP spid="3" grpId="1" animBg="1"/>
      <p:bldP spid="4" grpId="0" bldLvl="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13" name="Picture 1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921503" y="-393211"/>
            <a:ext cx="6147254" cy="2078889"/>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499379">
            <a:off x="15160484" y="-716091"/>
            <a:ext cx="4554351" cy="3878789"/>
          </a:xfrm>
          <a:prstGeom prst="rect">
            <a:avLst/>
          </a:prstGeom>
        </p:spPr>
      </p:pic>
      <p:sp>
        <p:nvSpPr>
          <p:cNvPr id="15" name="Rectangle: Rounded Corners 14"/>
          <p:cNvSpPr/>
          <p:nvPr/>
        </p:nvSpPr>
        <p:spPr>
          <a:xfrm>
            <a:off x="3695700" y="1969553"/>
            <a:ext cx="10896600" cy="218753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lumMod val="50000"/>
                  </a:schemeClr>
                </a:solidFill>
                <a:latin typeface="Arial" panose="020B0604020202020204" pitchFamily="34" charset="0"/>
                <a:cs typeface="Arial" panose="020B0604020202020204" pitchFamily="34" charset="0"/>
              </a:rPr>
              <a:t>Nội dung cơ bản của các cuộc cải cách </a:t>
            </a:r>
            <a:endParaRPr lang="en-US" sz="4000" b="1">
              <a:solidFill>
                <a:schemeClr val="accent6">
                  <a:lumMod val="50000"/>
                </a:schemeClr>
              </a:solidFill>
              <a:latin typeface="Arial" panose="020B0604020202020204" pitchFamily="34" charset="0"/>
              <a:cs typeface="Arial" panose="020B0604020202020204" pitchFamily="34" charset="0"/>
            </a:endParaRPr>
          </a:p>
          <a:p>
            <a:pPr algn="ctr"/>
            <a:r>
              <a:rPr lang="en-US" sz="4000" b="1">
                <a:solidFill>
                  <a:schemeClr val="accent6">
                    <a:lumMod val="50000"/>
                  </a:schemeClr>
                </a:solidFill>
                <a:latin typeface="Arial" panose="020B0604020202020204" pitchFamily="34" charset="0"/>
                <a:cs typeface="Arial" panose="020B0604020202020204" pitchFamily="34" charset="0"/>
              </a:rPr>
              <a:t>tôn giáo là gì? Theo em, tư liệu 5.2 và 5.3 thể hiện nội dung nào của cải cách?</a:t>
            </a:r>
            <a:endParaRPr lang="en-US" sz="4000" b="1">
              <a:solidFill>
                <a:schemeClr val="accent6">
                  <a:lumMod val="50000"/>
                </a:schemeClr>
              </a:solidFill>
              <a:latin typeface="Arial" panose="020B0604020202020204" pitchFamily="34" charset="0"/>
              <a:cs typeface="Arial" panose="020B0604020202020204" pitchFamily="34" charset="0"/>
            </a:endParaRPr>
          </a:p>
        </p:txBody>
      </p:sp>
      <p:grpSp>
        <p:nvGrpSpPr>
          <p:cNvPr id="16" name="Group 15"/>
          <p:cNvGrpSpPr/>
          <p:nvPr/>
        </p:nvGrpSpPr>
        <p:grpSpPr>
          <a:xfrm>
            <a:off x="1241380" y="5266378"/>
            <a:ext cx="3808168" cy="4613207"/>
            <a:chOff x="1264443" y="3640833"/>
            <a:chExt cx="3808168" cy="5382534"/>
          </a:xfrm>
        </p:grpSpPr>
        <p:grpSp>
          <p:nvGrpSpPr>
            <p:cNvPr id="5" name="Group 5"/>
            <p:cNvGrpSpPr/>
            <p:nvPr/>
          </p:nvGrpSpPr>
          <p:grpSpPr>
            <a:xfrm>
              <a:off x="1264443" y="3640833"/>
              <a:ext cx="3808168" cy="5382534"/>
              <a:chOff x="0" y="0"/>
              <a:chExt cx="8654477" cy="12232393"/>
            </a:xfrm>
          </p:grpSpPr>
          <p:sp>
            <p:nvSpPr>
              <p:cNvPr id="6" name="Freeform 6"/>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solidFill>
                <a:srgbClr val="F1D1C7"/>
              </a:solidFill>
            </p:spPr>
          </p:sp>
        </p:grpSp>
        <p:sp>
          <p:nvSpPr>
            <p:cNvPr id="17" name="Rectangle 16"/>
            <p:cNvSpPr/>
            <p:nvPr/>
          </p:nvSpPr>
          <p:spPr>
            <a:xfrm>
              <a:off x="1418202" y="4035421"/>
              <a:ext cx="3485903" cy="4644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rgbClr val="0000CC"/>
                  </a:solidFill>
                  <a:latin typeface="Arial" panose="020B0604020202020204" pitchFamily="34" charset="0"/>
                  <a:cs typeface="Arial" panose="020B0604020202020204" pitchFamily="34" charset="0"/>
                </a:rPr>
                <a:t>Phê phán những hành vi không chuẩn mực của Giáo hoàng.</a:t>
              </a:r>
              <a:endParaRPr lang="en-US" sz="4800">
                <a:solidFill>
                  <a:srgbClr val="0000CC"/>
                </a:solidFill>
                <a:latin typeface="Arial" panose="020B0604020202020204" pitchFamily="34" charset="0"/>
                <a:cs typeface="Arial" panose="020B0604020202020204" pitchFamily="34" charset="0"/>
              </a:endParaRPr>
            </a:p>
          </p:txBody>
        </p:sp>
      </p:grpSp>
      <p:grpSp>
        <p:nvGrpSpPr>
          <p:cNvPr id="21" name="Group 20"/>
          <p:cNvGrpSpPr/>
          <p:nvPr/>
        </p:nvGrpSpPr>
        <p:grpSpPr>
          <a:xfrm>
            <a:off x="5247480" y="5266378"/>
            <a:ext cx="3808168" cy="4601522"/>
            <a:chOff x="5247480" y="3640833"/>
            <a:chExt cx="3808168" cy="5382534"/>
          </a:xfrm>
        </p:grpSpPr>
        <p:grpSp>
          <p:nvGrpSpPr>
            <p:cNvPr id="7" name="Group 7"/>
            <p:cNvGrpSpPr/>
            <p:nvPr/>
          </p:nvGrpSpPr>
          <p:grpSpPr>
            <a:xfrm>
              <a:off x="5247480" y="3640833"/>
              <a:ext cx="3808168" cy="5382534"/>
              <a:chOff x="0" y="0"/>
              <a:chExt cx="8654477" cy="12232393"/>
            </a:xfrm>
          </p:grpSpPr>
          <p:sp>
            <p:nvSpPr>
              <p:cNvPr id="8" name="Freeform 8"/>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solidFill>
                <a:srgbClr val="F1D1C7"/>
              </a:solidFill>
            </p:spPr>
          </p:sp>
        </p:grpSp>
        <p:sp>
          <p:nvSpPr>
            <p:cNvPr id="18" name="Rectangle 17"/>
            <p:cNvSpPr/>
            <p:nvPr/>
          </p:nvSpPr>
          <p:spPr>
            <a:xfrm>
              <a:off x="5371814" y="4010094"/>
              <a:ext cx="3467386" cy="4644014"/>
            </a:xfrm>
            <a:prstGeom prst="rect">
              <a:avLst/>
            </a:prstGeom>
            <a:solidFill>
              <a:srgbClr val="F1D1C7"/>
            </a:solidFill>
          </p:spPr>
          <p:txBody>
            <a:bodyPr rtlCol="0" anchor="ctr"/>
            <a:lstStyle/>
            <a:p>
              <a:pPr algn="just"/>
              <a:r>
                <a:rPr lang="en-US" sz="4800">
                  <a:solidFill>
                    <a:srgbClr val="0000CC"/>
                  </a:solidFill>
                  <a:latin typeface="Arial" panose="020B0604020202020204" pitchFamily="34" charset="0"/>
                  <a:cs typeface="Arial" panose="020B0604020202020204" pitchFamily="34" charset="0"/>
                </a:rPr>
                <a:t>Chỉ trích mạnh mẽ những giáo lý giả dối của Giáo hội.</a:t>
              </a:r>
              <a:endParaRPr lang="en-US" sz="4800">
                <a:solidFill>
                  <a:srgbClr val="0000CC"/>
                </a:solidFill>
                <a:latin typeface="Arial" panose="020B0604020202020204" pitchFamily="34" charset="0"/>
                <a:cs typeface="Arial" panose="020B0604020202020204" pitchFamily="34" charset="0"/>
              </a:endParaRPr>
            </a:p>
          </p:txBody>
        </p:sp>
      </p:grpSp>
      <p:grpSp>
        <p:nvGrpSpPr>
          <p:cNvPr id="22" name="Group 21"/>
          <p:cNvGrpSpPr/>
          <p:nvPr/>
        </p:nvGrpSpPr>
        <p:grpSpPr>
          <a:xfrm>
            <a:off x="9230518" y="5266378"/>
            <a:ext cx="3808169" cy="4601522"/>
            <a:chOff x="9230518" y="3640833"/>
            <a:chExt cx="3808169" cy="5382534"/>
          </a:xfrm>
        </p:grpSpPr>
        <p:grpSp>
          <p:nvGrpSpPr>
            <p:cNvPr id="9" name="Group 9"/>
            <p:cNvGrpSpPr/>
            <p:nvPr/>
          </p:nvGrpSpPr>
          <p:grpSpPr>
            <a:xfrm>
              <a:off x="9230518" y="3640833"/>
              <a:ext cx="3808168" cy="5382534"/>
              <a:chOff x="0" y="0"/>
              <a:chExt cx="8654477" cy="12232393"/>
            </a:xfrm>
          </p:grpSpPr>
          <p:sp>
            <p:nvSpPr>
              <p:cNvPr id="10" name="Freeform 10"/>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solidFill>
                <a:srgbClr val="F1D1C7"/>
              </a:solidFill>
            </p:spPr>
          </p:sp>
        </p:grpSp>
        <p:sp>
          <p:nvSpPr>
            <p:cNvPr id="19" name="Rectangle 18"/>
            <p:cNvSpPr/>
            <p:nvPr/>
          </p:nvSpPr>
          <p:spPr>
            <a:xfrm>
              <a:off x="9268329" y="4022793"/>
              <a:ext cx="3770358" cy="4644014"/>
            </a:xfrm>
            <a:prstGeom prst="rect">
              <a:avLst/>
            </a:prstGeom>
            <a:solidFill>
              <a:srgbClr val="F1D1C7"/>
            </a:solidFill>
          </p:spPr>
          <p:txBody>
            <a:bodyPr rtlCol="0" anchor="ctr"/>
            <a:lstStyle/>
            <a:p>
              <a:pPr algn="just"/>
              <a:r>
                <a:rPr lang="en-US" sz="4800">
                  <a:solidFill>
                    <a:srgbClr val="0000CC"/>
                  </a:solidFill>
                  <a:latin typeface="Arial" panose="020B0604020202020204" pitchFamily="34" charset="0"/>
                  <a:cs typeface="Arial" panose="020B0604020202020204" pitchFamily="34" charset="0"/>
                </a:rPr>
                <a:t>Đòi bãi bỏ những hủ tục, lễ nghi phiền toái.</a:t>
              </a:r>
              <a:endParaRPr lang="en-US" sz="4800">
                <a:solidFill>
                  <a:srgbClr val="0000CC"/>
                </a:solidFill>
                <a:latin typeface="Arial" panose="020B0604020202020204" pitchFamily="34" charset="0"/>
                <a:cs typeface="Arial" panose="020B0604020202020204" pitchFamily="34" charset="0"/>
              </a:endParaRPr>
            </a:p>
          </p:txBody>
        </p:sp>
      </p:grpSp>
      <p:grpSp>
        <p:nvGrpSpPr>
          <p:cNvPr id="23" name="Group 22"/>
          <p:cNvGrpSpPr/>
          <p:nvPr/>
        </p:nvGrpSpPr>
        <p:grpSpPr>
          <a:xfrm>
            <a:off x="13213555" y="5266376"/>
            <a:ext cx="3808168" cy="4601523"/>
            <a:chOff x="13213555" y="3640833"/>
            <a:chExt cx="3808168" cy="5382534"/>
          </a:xfrm>
        </p:grpSpPr>
        <p:grpSp>
          <p:nvGrpSpPr>
            <p:cNvPr id="11" name="Group 11"/>
            <p:cNvGrpSpPr/>
            <p:nvPr/>
          </p:nvGrpSpPr>
          <p:grpSpPr>
            <a:xfrm>
              <a:off x="13213555" y="3640833"/>
              <a:ext cx="3808168" cy="5382534"/>
              <a:chOff x="0" y="0"/>
              <a:chExt cx="8654477" cy="12232393"/>
            </a:xfrm>
          </p:grpSpPr>
          <p:sp>
            <p:nvSpPr>
              <p:cNvPr id="12" name="Freeform 12"/>
              <p:cNvSpPr/>
              <p:nvPr/>
            </p:nvSpPr>
            <p:spPr>
              <a:xfrm>
                <a:off x="0" y="0"/>
                <a:ext cx="8654477" cy="12232394"/>
              </a:xfrm>
              <a:custGeom>
                <a:avLst/>
                <a:gdLst/>
                <a:ahLst/>
                <a:cxnLst/>
                <a:rect l="l" t="t" r="r" b="b"/>
                <a:pathLst>
                  <a:path w="8654477" h="12232394">
                    <a:moveTo>
                      <a:pt x="8349677" y="0"/>
                    </a:moveTo>
                    <a:lnTo>
                      <a:pt x="304800" y="0"/>
                    </a:lnTo>
                    <a:cubicBezTo>
                      <a:pt x="135890" y="0"/>
                      <a:pt x="0" y="135890"/>
                      <a:pt x="0" y="304800"/>
                    </a:cubicBezTo>
                    <a:lnTo>
                      <a:pt x="0" y="11927594"/>
                    </a:lnTo>
                    <a:cubicBezTo>
                      <a:pt x="0" y="12096504"/>
                      <a:pt x="135890" y="12232394"/>
                      <a:pt x="304800" y="12232394"/>
                    </a:cubicBezTo>
                    <a:lnTo>
                      <a:pt x="8349677" y="12232394"/>
                    </a:lnTo>
                    <a:cubicBezTo>
                      <a:pt x="8518587" y="12232394"/>
                      <a:pt x="8654477" y="12096504"/>
                      <a:pt x="8654477" y="11927594"/>
                    </a:cubicBezTo>
                    <a:lnTo>
                      <a:pt x="8654477" y="304800"/>
                    </a:lnTo>
                    <a:cubicBezTo>
                      <a:pt x="8654477" y="135890"/>
                      <a:pt x="8518587" y="0"/>
                      <a:pt x="8349677" y="0"/>
                    </a:cubicBezTo>
                    <a:close/>
                  </a:path>
                </a:pathLst>
              </a:custGeom>
              <a:solidFill>
                <a:srgbClr val="F1D1C7"/>
              </a:solidFill>
            </p:spPr>
          </p:sp>
        </p:grpSp>
        <p:sp>
          <p:nvSpPr>
            <p:cNvPr id="20" name="Rectangle 19"/>
            <p:cNvSpPr/>
            <p:nvPr/>
          </p:nvSpPr>
          <p:spPr>
            <a:xfrm>
              <a:off x="13274428" y="4157086"/>
              <a:ext cx="3618433" cy="4644014"/>
            </a:xfrm>
            <a:prstGeom prst="rect">
              <a:avLst/>
            </a:prstGeom>
            <a:solidFill>
              <a:srgbClr val="F1D1C7"/>
            </a:solidFill>
          </p:spPr>
          <p:txBody>
            <a:bodyPr rtlCol="0" anchor="ctr"/>
            <a:lstStyle/>
            <a:p>
              <a:pPr algn="just"/>
              <a:r>
                <a:rPr lang="en-US" sz="4800">
                  <a:solidFill>
                    <a:srgbClr val="0000CC"/>
                  </a:solidFill>
                  <a:latin typeface="Arial" panose="020B0604020202020204" pitchFamily="34" charset="0"/>
                  <a:cs typeface="Arial" panose="020B0604020202020204" pitchFamily="34" charset="0"/>
                </a:rPr>
                <a:t>Ủng hộ việc làm giàu của giai cấp tư sản.</a:t>
              </a:r>
              <a:endParaRPr lang="en-US" sz="4800">
                <a:solidFill>
                  <a:srgbClr val="0000CC"/>
                </a:solidFill>
                <a:latin typeface="Arial" panose="020B0604020202020204" pitchFamily="34" charset="0"/>
                <a:cs typeface="Arial" panose="020B0604020202020204" pitchFamily="34" charset="0"/>
              </a:endParaRPr>
            </a:p>
          </p:txBody>
        </p:sp>
      </p:grpSp>
      <p:sp>
        <p:nvSpPr>
          <p:cNvPr id="4" name="Rectangle: Rounded Corners 3"/>
          <p:cNvSpPr/>
          <p:nvPr/>
        </p:nvSpPr>
        <p:spPr>
          <a:xfrm>
            <a:off x="220551" y="266700"/>
            <a:ext cx="16840200" cy="1447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solidFill>
                  <a:srgbClr val="FF0000"/>
                </a:solidFill>
                <a:latin typeface="Arial" panose="020B0604020202020204" pitchFamily="34" charset="0"/>
                <a:cs typeface="Arial" panose="020B0604020202020204" pitchFamily="34" charset="0"/>
              </a:rPr>
              <a:t>2. Nội dung và tác động của cải cách tôn giáo đối với xã hội Tây Âu.</a:t>
            </a:r>
            <a:endParaRPr lang="en-US" sz="4400" b="1">
              <a:solidFill>
                <a:srgbClr val="FF0000"/>
              </a:solidFill>
              <a:latin typeface="Arial" panose="020B0604020202020204" pitchFamily="34" charset="0"/>
              <a:cs typeface="Arial" panose="020B0604020202020204" pitchFamily="34" charset="0"/>
            </a:endParaRPr>
          </a:p>
        </p:txBody>
      </p:sp>
      <p:cxnSp>
        <p:nvCxnSpPr>
          <p:cNvPr id="25" name="Straight Connector 24"/>
          <p:cNvCxnSpPr>
            <a:stCxn id="15" idx="2"/>
          </p:cNvCxnSpPr>
          <p:nvPr/>
        </p:nvCxnSpPr>
        <p:spPr>
          <a:xfrm flipH="1">
            <a:off x="3276600" y="4157087"/>
            <a:ext cx="5867400" cy="11092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2"/>
          </p:cNvCxnSpPr>
          <p:nvPr/>
        </p:nvCxnSpPr>
        <p:spPr>
          <a:xfrm>
            <a:off x="9144000" y="4157087"/>
            <a:ext cx="5943600" cy="11201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239000" y="4167993"/>
            <a:ext cx="1870293" cy="10983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44000" y="4157085"/>
            <a:ext cx="2133600" cy="112019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strips(downLeft)">
                                      <p:cBhvr>
                                        <p:cTn id="14" dur="500"/>
                                        <p:tgtEl>
                                          <p:spTgt spid="25"/>
                                        </p:tgtEl>
                                      </p:cBhvr>
                                    </p:animEffect>
                                  </p:childTnLst>
                                </p:cTn>
                              </p:par>
                              <p:par>
                                <p:cTn id="15" presetID="18" presetClass="entr" presetSubtype="12"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downLeft)">
                                      <p:cBhvr>
                                        <p:cTn id="17" dur="500"/>
                                        <p:tgtEl>
                                          <p:spTgt spid="29"/>
                                        </p:tgtEl>
                                      </p:cBhvr>
                                    </p:animEffect>
                                  </p:childTnLst>
                                </p:cTn>
                              </p:par>
                              <p:par>
                                <p:cTn id="18" presetID="18" presetClass="entr" presetSubtype="6"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500"/>
                                        <p:tgtEl>
                                          <p:spTgt spid="31"/>
                                        </p:tgtEl>
                                      </p:cBhvr>
                                    </p:animEffect>
                                  </p:childTnLst>
                                </p:cTn>
                              </p:par>
                              <p:par>
                                <p:cTn id="21" presetID="18" presetClass="entr" presetSubtype="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strips(downRight)">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80">
                                          <p:stCondLst>
                                            <p:cond delay="0"/>
                                          </p:stCondLst>
                                        </p:cTn>
                                        <p:tgtEl>
                                          <p:spTgt spid="22"/>
                                        </p:tgtEl>
                                      </p:cBhvr>
                                    </p:animEffect>
                                    <p:anim calcmode="lin" valueType="num">
                                      <p:cBhvr>
                                        <p:cTn id="4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7" dur="26">
                                          <p:stCondLst>
                                            <p:cond delay="650"/>
                                          </p:stCondLst>
                                        </p:cTn>
                                        <p:tgtEl>
                                          <p:spTgt spid="22"/>
                                        </p:tgtEl>
                                      </p:cBhvr>
                                      <p:to x="100000" y="60000"/>
                                    </p:animScale>
                                    <p:animScale>
                                      <p:cBhvr>
                                        <p:cTn id="48" dur="166" decel="50000">
                                          <p:stCondLst>
                                            <p:cond delay="676"/>
                                          </p:stCondLst>
                                        </p:cTn>
                                        <p:tgtEl>
                                          <p:spTgt spid="22"/>
                                        </p:tgtEl>
                                      </p:cBhvr>
                                      <p:to x="100000" y="100000"/>
                                    </p:animScale>
                                    <p:animScale>
                                      <p:cBhvr>
                                        <p:cTn id="49" dur="26">
                                          <p:stCondLst>
                                            <p:cond delay="1312"/>
                                          </p:stCondLst>
                                        </p:cTn>
                                        <p:tgtEl>
                                          <p:spTgt spid="22"/>
                                        </p:tgtEl>
                                      </p:cBhvr>
                                      <p:to x="100000" y="80000"/>
                                    </p:animScale>
                                    <p:animScale>
                                      <p:cBhvr>
                                        <p:cTn id="50" dur="166" decel="50000">
                                          <p:stCondLst>
                                            <p:cond delay="1338"/>
                                          </p:stCondLst>
                                        </p:cTn>
                                        <p:tgtEl>
                                          <p:spTgt spid="22"/>
                                        </p:tgtEl>
                                      </p:cBhvr>
                                      <p:to x="100000" y="100000"/>
                                    </p:animScale>
                                    <p:animScale>
                                      <p:cBhvr>
                                        <p:cTn id="51" dur="26">
                                          <p:stCondLst>
                                            <p:cond delay="1642"/>
                                          </p:stCondLst>
                                        </p:cTn>
                                        <p:tgtEl>
                                          <p:spTgt spid="22"/>
                                        </p:tgtEl>
                                      </p:cBhvr>
                                      <p:to x="100000" y="90000"/>
                                    </p:animScale>
                                    <p:animScale>
                                      <p:cBhvr>
                                        <p:cTn id="52" dur="166" decel="50000">
                                          <p:stCondLst>
                                            <p:cond delay="1668"/>
                                          </p:stCondLst>
                                        </p:cTn>
                                        <p:tgtEl>
                                          <p:spTgt spid="22"/>
                                        </p:tgtEl>
                                      </p:cBhvr>
                                      <p:to x="100000" y="100000"/>
                                    </p:animScale>
                                    <p:animScale>
                                      <p:cBhvr>
                                        <p:cTn id="53" dur="26">
                                          <p:stCondLst>
                                            <p:cond delay="1808"/>
                                          </p:stCondLst>
                                        </p:cTn>
                                        <p:tgtEl>
                                          <p:spTgt spid="22"/>
                                        </p:tgtEl>
                                      </p:cBhvr>
                                      <p:to x="100000" y="95000"/>
                                    </p:animScale>
                                    <p:animScale>
                                      <p:cBhvr>
                                        <p:cTn id="54" dur="166" decel="50000">
                                          <p:stCondLst>
                                            <p:cond delay="1834"/>
                                          </p:stCondLst>
                                        </p:cTn>
                                        <p:tgtEl>
                                          <p:spTgt spid="2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9" name="Picture 9"/>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6483644">
            <a:off x="-805256" y="-3064151"/>
            <a:ext cx="5248259" cy="569559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7698" y="7936428"/>
            <a:ext cx="3472856" cy="207739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623034" y="7115333"/>
            <a:ext cx="2567425" cy="3955417"/>
          </a:xfrm>
          <a:prstGeom prst="rect">
            <a:avLst/>
          </a:prstGeom>
        </p:spPr>
      </p:pic>
      <p:sp>
        <p:nvSpPr>
          <p:cNvPr id="12" name="Rectangle: Rounded Corners 11"/>
          <p:cNvSpPr/>
          <p:nvPr/>
        </p:nvSpPr>
        <p:spPr>
          <a:xfrm>
            <a:off x="3834207" y="1964917"/>
            <a:ext cx="10896600" cy="144780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lumMod val="50000"/>
                  </a:schemeClr>
                </a:solidFill>
                <a:latin typeface="Arial" panose="020B0604020202020204" pitchFamily="34" charset="0"/>
                <a:cs typeface="Arial" panose="020B0604020202020204" pitchFamily="34" charset="0"/>
              </a:rPr>
              <a:t>Xã hội châu Âu đã có những thay đổi gì từ phong trào Cải cách tôn giáo</a:t>
            </a:r>
            <a:endParaRPr lang="en-US" sz="4000" b="1">
              <a:solidFill>
                <a:schemeClr val="accent6">
                  <a:lumMod val="50000"/>
                </a:schemeClr>
              </a:solidFill>
              <a:latin typeface="Arial" panose="020B0604020202020204" pitchFamily="34" charset="0"/>
              <a:cs typeface="Arial" panose="020B0604020202020204" pitchFamily="34" charset="0"/>
            </a:endParaRPr>
          </a:p>
        </p:txBody>
      </p:sp>
      <p:sp>
        <p:nvSpPr>
          <p:cNvPr id="13" name="Rectangle 12"/>
          <p:cNvSpPr/>
          <p:nvPr/>
        </p:nvSpPr>
        <p:spPr>
          <a:xfrm>
            <a:off x="457200" y="4135684"/>
            <a:ext cx="5564592" cy="55036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000">
                <a:solidFill>
                  <a:srgbClr val="0000CC"/>
                </a:solidFill>
                <a:latin typeface="Arial" panose="020B0604020202020204" pitchFamily="34" charset="0"/>
                <a:cs typeface="Arial" panose="020B0604020202020204" pitchFamily="34" charset="0"/>
              </a:rPr>
              <a:t>Phong trào Cải cách tôn giáo đã dẫn đến sự phân chia đạo Ki-tô thành hai giáo phái:  Cựu giáo (Thiên chúa giáo) và Tân giáo là tôn giáo cải cách (Anh giáo, Tin Lành…)</a:t>
            </a:r>
            <a:endParaRPr lang="en-US" sz="4000">
              <a:solidFill>
                <a:srgbClr val="0000CC"/>
              </a:solidFill>
              <a:latin typeface="Arial" panose="020B0604020202020204" pitchFamily="34" charset="0"/>
              <a:cs typeface="Arial" panose="020B0604020202020204" pitchFamily="34" charset="0"/>
            </a:endParaRPr>
          </a:p>
        </p:txBody>
      </p:sp>
      <p:sp>
        <p:nvSpPr>
          <p:cNvPr id="15" name="Rectangle 14"/>
          <p:cNvSpPr/>
          <p:nvPr/>
        </p:nvSpPr>
        <p:spPr>
          <a:xfrm>
            <a:off x="6584408" y="4135684"/>
            <a:ext cx="5378992" cy="54945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000">
                <a:solidFill>
                  <a:srgbClr val="0000CC"/>
                </a:solidFill>
                <a:latin typeface="Arial" panose="020B0604020202020204" pitchFamily="34" charset="0"/>
                <a:cs typeface="Arial" panose="020B0604020202020204" pitchFamily="34" charset="0"/>
              </a:rPr>
              <a:t>Châm ngòi cho cuộc chiến tranh nông dân ở Đức năm 1524. Đây là cuộc đấu trah vũ trang đầu tiên của nông dân dưới ngọn cờ của tư sản chống phong kiến ở châu Âu</a:t>
            </a:r>
            <a:endParaRPr lang="en-US" sz="4000">
              <a:solidFill>
                <a:srgbClr val="0000CC"/>
              </a:solidFill>
              <a:latin typeface="Arial" panose="020B0604020202020204" pitchFamily="34" charset="0"/>
              <a:cs typeface="Arial" panose="020B0604020202020204" pitchFamily="34" charset="0"/>
            </a:endParaRPr>
          </a:p>
        </p:txBody>
      </p:sp>
      <p:sp>
        <p:nvSpPr>
          <p:cNvPr id="14" name="Rectangle 13"/>
          <p:cNvSpPr/>
          <p:nvPr/>
        </p:nvSpPr>
        <p:spPr>
          <a:xfrm>
            <a:off x="12543222" y="4135684"/>
            <a:ext cx="5096516" cy="54945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000">
                <a:solidFill>
                  <a:srgbClr val="0000CC"/>
                </a:solidFill>
                <a:latin typeface="Arial" panose="020B0604020202020204" pitchFamily="34" charset="0"/>
                <a:cs typeface="Arial" panose="020B0604020202020204" pitchFamily="34" charset="0"/>
              </a:rPr>
              <a:t>Tác động đến hoạt động phát triển kinh tế của tư sản. Hầu hết các thành phố theo tôn giáo cải cách có nền kinh tế phát triển hơn so với các thành phố theo Công giáo</a:t>
            </a:r>
            <a:endParaRPr lang="en-US" sz="4000">
              <a:solidFill>
                <a:srgbClr val="0000CC"/>
              </a:solidFill>
              <a:latin typeface="Arial" panose="020B0604020202020204" pitchFamily="34" charset="0"/>
              <a:cs typeface="Arial" panose="020B0604020202020204" pitchFamily="34" charset="0"/>
            </a:endParaRPr>
          </a:p>
        </p:txBody>
      </p:sp>
      <p:sp>
        <p:nvSpPr>
          <p:cNvPr id="16" name="Rectangle: Rounded Corners 15"/>
          <p:cNvSpPr/>
          <p:nvPr/>
        </p:nvSpPr>
        <p:spPr>
          <a:xfrm>
            <a:off x="220551" y="266700"/>
            <a:ext cx="16840200" cy="1447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b="1">
                <a:solidFill>
                  <a:srgbClr val="FF0000"/>
                </a:solidFill>
                <a:latin typeface="Arial" panose="020B0604020202020204" pitchFamily="34" charset="0"/>
                <a:cs typeface="Arial" panose="020B0604020202020204" pitchFamily="34" charset="0"/>
              </a:rPr>
              <a:t>2. Nội dung và tác động của cải cách tôn giáo đối với xã hội Tây Âu.</a:t>
            </a:r>
            <a:endParaRPr lang="en-US" sz="4400" b="1">
              <a:solidFill>
                <a:srgbClr val="FF0000"/>
              </a:solidFill>
              <a:latin typeface="Arial" panose="020B0604020202020204" pitchFamily="34" charset="0"/>
              <a:cs typeface="Arial" panose="020B0604020202020204" pitchFamily="34" charset="0"/>
            </a:endParaRPr>
          </a:p>
        </p:txBody>
      </p:sp>
      <p:cxnSp>
        <p:nvCxnSpPr>
          <p:cNvPr id="20" name="Straight Connector 19"/>
          <p:cNvCxnSpPr>
            <a:stCxn id="12" idx="2"/>
            <a:endCxn id="13" idx="0"/>
          </p:cNvCxnSpPr>
          <p:nvPr/>
        </p:nvCxnSpPr>
        <p:spPr>
          <a:xfrm flipH="1">
            <a:off x="3239496" y="3412718"/>
            <a:ext cx="6043011" cy="722966"/>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2"/>
            <a:endCxn id="15" idx="0"/>
          </p:cNvCxnSpPr>
          <p:nvPr/>
        </p:nvCxnSpPr>
        <p:spPr>
          <a:xfrm flipH="1">
            <a:off x="9273904" y="3412718"/>
            <a:ext cx="8603" cy="722966"/>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2" idx="2"/>
          </p:cNvCxnSpPr>
          <p:nvPr/>
        </p:nvCxnSpPr>
        <p:spPr>
          <a:xfrm>
            <a:off x="9282507" y="3412718"/>
            <a:ext cx="5933005" cy="722966"/>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75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53"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1697</Words>
  <Application>WPS Presentation</Application>
  <PresentationFormat>Custom</PresentationFormat>
  <Paragraphs>41</Paragraphs>
  <Slides>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vt:i4>
      </vt:variant>
    </vt:vector>
  </HeadingPairs>
  <TitlesOfParts>
    <vt:vector size="12" baseType="lpstr">
      <vt:lpstr>Arial</vt:lpstr>
      <vt:lpstr>SimSun</vt:lpstr>
      <vt:lpstr>Wingdings</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Abstract Organic Class Syllabus Blank Presentation</dc:title>
  <dc:creator>Ms Thanh</dc:creator>
  <cp:lastModifiedBy>PC</cp:lastModifiedBy>
  <cp:revision>12</cp:revision>
  <dcterms:created xsi:type="dcterms:W3CDTF">2006-08-16T00:00:00Z</dcterms:created>
  <dcterms:modified xsi:type="dcterms:W3CDTF">2022-11-25T14:20:14Z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91FCC418C2E7438EBACC132FDC414303</vt:lpwstr>
  </property>
  <property fmtid="{D5CDD505-2E9C-101B-9397-08002B2CF9AE}" pid="3" name="KSOProductBuildVer">
    <vt:lpwstr>1033-11.2.0.11417</vt:lpwstr>
  </property>
</Properties>
</file>